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74823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8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6005" autoAdjust="0"/>
  </p:normalViewPr>
  <p:slideViewPr>
    <p:cSldViewPr snapToGrid="0">
      <p:cViewPr varScale="1">
        <p:scale>
          <a:sx n="104" d="100"/>
          <a:sy n="104" d="100"/>
        </p:scale>
        <p:origin x="120" y="1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78B59-2A79-478F-B2DE-91678CB202C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C2098-A563-4A4C-A0F1-4C0D589BD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57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D8EDFF-E86E-D3B4-4B0A-BA9759A233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6FFD81-2A06-ABA1-53AB-492E55230E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F8FDD6-E7C3-339B-3B95-4CB9307663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532FC-8298-F830-928B-EF394F8487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213AF8-A23D-41F0-8188-6615325867F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6612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eal with Log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071B4D-05CF-8744-B3E4-AD937A36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49FC-EE39-194E-AD0E-8E6921FEDA7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F04DF0-417E-9940-838B-373E25472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E1335-9E89-6940-A650-7A2852AC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B56-ECA4-F246-9394-58426C04E9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C14A51-73C9-7246-B365-34F2EC7E9A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6549" y="363292"/>
            <a:ext cx="1820509" cy="35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12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5C0783-18D0-0349-AB71-670B289DCBD0}"/>
              </a:ext>
            </a:extLst>
          </p:cNvPr>
          <p:cNvSpPr/>
          <p:nvPr userDrawn="1"/>
        </p:nvSpPr>
        <p:spPr>
          <a:xfrm>
            <a:off x="0" y="1078813"/>
            <a:ext cx="12192000" cy="57791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0D6580-1DA7-8140-B7CC-E56DFF5CF9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6549" y="228600"/>
            <a:ext cx="1820509" cy="352229"/>
          </a:xfrm>
          <a:prstGeom prst="rect">
            <a:avLst/>
          </a:prstGeom>
        </p:spPr>
      </p:pic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C069062-4F71-0944-826C-6E856E4FBD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AB49FC-EE39-194E-AD0E-8E6921FEDA7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Arial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49805C7-FCDD-7548-8E48-2AB7AFF39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Arial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D81746B-23B1-6D45-BAF7-8D61830D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CA3B56-ECA4-F246-9394-58426C04E9F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49A955-802B-9F82-E281-FAD6D9ACA21D}"/>
              </a:ext>
            </a:extLst>
          </p:cNvPr>
          <p:cNvSpPr/>
          <p:nvPr userDrawn="1"/>
        </p:nvSpPr>
        <p:spPr>
          <a:xfrm>
            <a:off x="0" y="838200"/>
            <a:ext cx="12192000" cy="6019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499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CFF32D7-1D5C-9144-8C4D-CDCFE914D02C}"/>
              </a:ext>
            </a:extLst>
          </p:cNvPr>
          <p:cNvSpPr/>
          <p:nvPr userDrawn="1"/>
        </p:nvSpPr>
        <p:spPr>
          <a:xfrm>
            <a:off x="9595556" y="248356"/>
            <a:ext cx="2257777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8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4D1CD-586E-7C48-92C6-8793726AB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D814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5055-CA4B-3D43-9B2F-26AA67FD8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7E479-61C3-2149-B5A0-3B2086B79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0AB49FC-EE39-194E-AD0E-8E6921FEDA7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89671-746A-4E4B-8079-FC9BE81B7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23441-2CD5-C840-BEEE-593A1896F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DCA3B56-ECA4-F246-9394-58426C04E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5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lank">
  <p:cSld name="title, 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3"/>
          <p:cNvSpPr txBox="1">
            <a:spLocks noGrp="1"/>
          </p:cNvSpPr>
          <p:nvPr>
            <p:ph type="title"/>
          </p:nvPr>
        </p:nvSpPr>
        <p:spPr>
          <a:xfrm>
            <a:off x="280416" y="268224"/>
            <a:ext cx="5522976" cy="1072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3"/>
          <p:cNvSpPr txBox="1">
            <a:spLocks noGrp="1"/>
          </p:cNvSpPr>
          <p:nvPr>
            <p:ph type="ftr" idx="11"/>
          </p:nvPr>
        </p:nvSpPr>
        <p:spPr>
          <a:xfrm>
            <a:off x="304889" y="6400801"/>
            <a:ext cx="5486313" cy="222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IBM Plex Sans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3"/>
          <p:cNvSpPr txBox="1">
            <a:spLocks noGrp="1"/>
          </p:cNvSpPr>
          <p:nvPr>
            <p:ph type="sldNum" idx="12"/>
          </p:nvPr>
        </p:nvSpPr>
        <p:spPr>
          <a:xfrm>
            <a:off x="9448802" y="6400801"/>
            <a:ext cx="2438309" cy="222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7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F33515-0D52-DE4A-8DEC-EE5C7E123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2" y="365125"/>
            <a:ext cx="103958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5EEAE7-999B-454D-A099-6A62C952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7942" y="1825625"/>
            <a:ext cx="103958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4EA12-ED44-C241-BB32-611F1AB5CE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B49FC-EE39-194E-AD0E-8E6921FEDA7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90AB7-7E0B-C946-825C-51442F4C0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58575-E8B4-944D-A323-71CA59F57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A3B56-ECA4-F246-9394-58426C04E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68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5BC93-A29D-232A-EE3F-8629A35BD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 descr="A yellow post-it note with a red push pin&#10;&#10;Description automatically generated">
            <a:extLst>
              <a:ext uri="{FF2B5EF4-FFF2-40B4-BE49-F238E27FC236}">
                <a16:creationId xmlns:a16="http://schemas.microsoft.com/office/drawing/2014/main" id="{18BD5C66-866A-FFB5-7DCE-03317A4A454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258" y="5328459"/>
            <a:ext cx="1463018" cy="100887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452F06C-3863-E559-893E-2AA90D1CE58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813" y="2534202"/>
            <a:ext cx="2543527" cy="21728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0947FAF-BBA3-AFE9-423A-DC386D6BBF3A}"/>
              </a:ext>
            </a:extLst>
          </p:cNvPr>
          <p:cNvSpPr txBox="1"/>
          <p:nvPr/>
        </p:nvSpPr>
        <p:spPr>
          <a:xfrm>
            <a:off x="75813" y="155786"/>
            <a:ext cx="9353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Why Add New IBM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FlashSystems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to Current Environment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7E323B-0004-4A4A-5DEB-F5C7E9344791}"/>
              </a:ext>
            </a:extLst>
          </p:cNvPr>
          <p:cNvSpPr txBox="1"/>
          <p:nvPr/>
        </p:nvSpPr>
        <p:spPr>
          <a:xfrm>
            <a:off x="4017817" y="2278351"/>
            <a:ext cx="7511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303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Easy Immutable Copies of Data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03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Turn on the included Safeguarded Copy feature to protect critical data even on virtualized storage arrays.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DCCBE3-6C8B-FB30-EDAB-775D0299519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58531" y="3806210"/>
            <a:ext cx="863761" cy="82921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6C88C81-3D14-2D34-D984-F74FDA1A19E9}"/>
              </a:ext>
            </a:extLst>
          </p:cNvPr>
          <p:cNvSpPr txBox="1"/>
          <p:nvPr/>
        </p:nvSpPr>
        <p:spPr>
          <a:xfrm>
            <a:off x="4017817" y="3620652"/>
            <a:ext cx="712123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303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Industry Leading AI Technology for Ransomware Detection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03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New FlashCore Module 4 provides real-time AI-based analysis of every single Write I/O to determine potential data anomalies allowing for a quick response.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29A935-8391-48E3-44B9-0207C7DDEF2B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76112" y="2311974"/>
            <a:ext cx="800000" cy="95238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944EAD7-0DAD-C8C4-C427-56F069176520}"/>
              </a:ext>
            </a:extLst>
          </p:cNvPr>
          <p:cNvSpPr txBox="1"/>
          <p:nvPr/>
        </p:nvSpPr>
        <p:spPr>
          <a:xfrm>
            <a:off x="4000119" y="5265785"/>
            <a:ext cx="77216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303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If end-user has older hardware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03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Customer with pre- Jan. 2021 </a:t>
            </a:r>
            <a:r>
              <a:rPr lang="en-US" dirty="0">
                <a:solidFill>
                  <a:srgbClr val="003030"/>
                </a:solidFill>
                <a:latin typeface="Arial" panose="020B0604020202020204"/>
              </a:rPr>
              <a:t>Storwize/FlashSystem hardware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03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eligible for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303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First in Enterprise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03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303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Incentives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03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Take advantage of the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303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Storage Trade-in Program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F3905A-6252-E265-9EB9-7834D46755C4}"/>
              </a:ext>
            </a:extLst>
          </p:cNvPr>
          <p:cNvSpPr txBox="1"/>
          <p:nvPr/>
        </p:nvSpPr>
        <p:spPr>
          <a:xfrm>
            <a:off x="4017817" y="1101866"/>
            <a:ext cx="75112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Keep Existing Block Storage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03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Complement with newer capabilities of a FlashSystem for those applications deemed critical to the business</a:t>
            </a:r>
            <a:r>
              <a:rPr lang="en-US" dirty="0">
                <a:solidFill>
                  <a:srgbClr val="003030"/>
                </a:solidFill>
                <a:latin typeface="Arial" panose="020B0604020202020204"/>
              </a:rPr>
              <a:t> using storage virtualization.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303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12569C7-BDDC-E1DE-98C2-E8AE4E68931D}"/>
              </a:ext>
            </a:extLst>
          </p:cNvPr>
          <p:cNvGrpSpPr/>
          <p:nvPr/>
        </p:nvGrpSpPr>
        <p:grpSpPr>
          <a:xfrm>
            <a:off x="3102227" y="1384855"/>
            <a:ext cx="765943" cy="385264"/>
            <a:chOff x="95985" y="4162701"/>
            <a:chExt cx="3441667" cy="1731136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AC142CB-74B1-92DD-46B5-C0CB52B9D302}"/>
                </a:ext>
              </a:extLst>
            </p:cNvPr>
            <p:cNvSpPr/>
            <p:nvPr/>
          </p:nvSpPr>
          <p:spPr>
            <a:xfrm>
              <a:off x="1471330" y="4941455"/>
              <a:ext cx="689979" cy="173630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Arrow: Left-Right 33">
              <a:extLst>
                <a:ext uri="{FF2B5EF4-FFF2-40B4-BE49-F238E27FC236}">
                  <a16:creationId xmlns:a16="http://schemas.microsoft.com/office/drawing/2014/main" id="{B7FBD569-CFB2-A282-93D9-0418F72665E0}"/>
                </a:ext>
              </a:extLst>
            </p:cNvPr>
            <p:cNvSpPr/>
            <p:nvPr/>
          </p:nvSpPr>
          <p:spPr>
            <a:xfrm>
              <a:off x="2309091" y="4941455"/>
              <a:ext cx="435713" cy="173630"/>
            </a:xfrm>
            <a:prstGeom prst="leftRightArrow">
              <a:avLst/>
            </a:prstGeom>
            <a:solidFill>
              <a:srgbClr val="5C8888"/>
            </a:solidFill>
            <a:ln>
              <a:solidFill>
                <a:srgbClr val="5C888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Arrow: Left-Right 34">
              <a:extLst>
                <a:ext uri="{FF2B5EF4-FFF2-40B4-BE49-F238E27FC236}">
                  <a16:creationId xmlns:a16="http://schemas.microsoft.com/office/drawing/2014/main" id="{E29592FA-09E6-B0F4-3035-2DEB8283D9B9}"/>
                </a:ext>
              </a:extLst>
            </p:cNvPr>
            <p:cNvSpPr/>
            <p:nvPr/>
          </p:nvSpPr>
          <p:spPr>
            <a:xfrm>
              <a:off x="883217" y="4941455"/>
              <a:ext cx="435713" cy="173630"/>
            </a:xfrm>
            <a:prstGeom prst="leftRightArrow">
              <a:avLst/>
            </a:prstGeom>
            <a:solidFill>
              <a:srgbClr val="5C8888"/>
            </a:solidFill>
            <a:ln>
              <a:solidFill>
                <a:srgbClr val="5C888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Arrow: Left-Right 35">
              <a:extLst>
                <a:ext uri="{FF2B5EF4-FFF2-40B4-BE49-F238E27FC236}">
                  <a16:creationId xmlns:a16="http://schemas.microsoft.com/office/drawing/2014/main" id="{ACCF4838-EE0B-8046-A867-9033BF797ED5}"/>
                </a:ext>
              </a:extLst>
            </p:cNvPr>
            <p:cNvSpPr/>
            <p:nvPr/>
          </p:nvSpPr>
          <p:spPr>
            <a:xfrm rot="16200000">
              <a:off x="1598465" y="4552079"/>
              <a:ext cx="435714" cy="173628"/>
            </a:xfrm>
            <a:prstGeom prst="leftRightArrow">
              <a:avLst/>
            </a:prstGeom>
            <a:solidFill>
              <a:srgbClr val="5C8888"/>
            </a:solidFill>
            <a:ln>
              <a:solidFill>
                <a:srgbClr val="5C888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Arrow: Left-Right 36">
              <a:extLst>
                <a:ext uri="{FF2B5EF4-FFF2-40B4-BE49-F238E27FC236}">
                  <a16:creationId xmlns:a16="http://schemas.microsoft.com/office/drawing/2014/main" id="{AF2869DA-8485-5544-1515-34AE4451DDBC}"/>
                </a:ext>
              </a:extLst>
            </p:cNvPr>
            <p:cNvSpPr/>
            <p:nvPr/>
          </p:nvSpPr>
          <p:spPr>
            <a:xfrm rot="16200000">
              <a:off x="1598465" y="5330831"/>
              <a:ext cx="435713" cy="173630"/>
            </a:xfrm>
            <a:prstGeom prst="leftRightArrow">
              <a:avLst/>
            </a:prstGeom>
            <a:solidFill>
              <a:srgbClr val="5C8888"/>
            </a:solidFill>
            <a:ln>
              <a:solidFill>
                <a:srgbClr val="5C888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35BCDFF-F26E-FE8F-6820-50AB2317731A}"/>
                </a:ext>
              </a:extLst>
            </p:cNvPr>
            <p:cNvSpPr/>
            <p:nvPr/>
          </p:nvSpPr>
          <p:spPr>
            <a:xfrm>
              <a:off x="1465689" y="4162701"/>
              <a:ext cx="689979" cy="173630"/>
            </a:xfrm>
            <a:prstGeom prst="rect">
              <a:avLst/>
            </a:prstGeom>
            <a:solidFill>
              <a:srgbClr val="5C8888"/>
            </a:solidFill>
            <a:ln>
              <a:solidFill>
                <a:srgbClr val="5C888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DBF14C1-A784-3F75-62DE-8C1BBE8D77BC}"/>
                </a:ext>
              </a:extLst>
            </p:cNvPr>
            <p:cNvSpPr/>
            <p:nvPr/>
          </p:nvSpPr>
          <p:spPr>
            <a:xfrm>
              <a:off x="95985" y="4941455"/>
              <a:ext cx="689979" cy="173630"/>
            </a:xfrm>
            <a:prstGeom prst="rect">
              <a:avLst/>
            </a:prstGeom>
            <a:solidFill>
              <a:srgbClr val="5C8888"/>
            </a:solidFill>
            <a:ln>
              <a:solidFill>
                <a:srgbClr val="5C888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F051369-ACE3-0629-A596-7ADB988A7FF2}"/>
                </a:ext>
              </a:extLst>
            </p:cNvPr>
            <p:cNvSpPr/>
            <p:nvPr/>
          </p:nvSpPr>
          <p:spPr>
            <a:xfrm>
              <a:off x="1465689" y="5720207"/>
              <a:ext cx="689979" cy="173630"/>
            </a:xfrm>
            <a:prstGeom prst="rect">
              <a:avLst/>
            </a:prstGeom>
            <a:solidFill>
              <a:srgbClr val="5C8888"/>
            </a:solidFill>
            <a:ln>
              <a:solidFill>
                <a:srgbClr val="5C888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BE6972E-7F42-4DFA-3FF2-FAF63B4332BA}"/>
                </a:ext>
              </a:extLst>
            </p:cNvPr>
            <p:cNvSpPr/>
            <p:nvPr/>
          </p:nvSpPr>
          <p:spPr>
            <a:xfrm>
              <a:off x="2847673" y="4939622"/>
              <a:ext cx="689979" cy="173630"/>
            </a:xfrm>
            <a:prstGeom prst="rect">
              <a:avLst/>
            </a:prstGeom>
            <a:solidFill>
              <a:srgbClr val="5C8888"/>
            </a:solidFill>
            <a:ln>
              <a:solidFill>
                <a:srgbClr val="5C888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0976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D SYNNEX Corporate Theme">
  <a:themeElements>
    <a:clrScheme name="TD SYNNEX Color Palette">
      <a:dk1>
        <a:srgbClr val="005758"/>
      </a:dk1>
      <a:lt1>
        <a:srgbClr val="FFFFFF"/>
      </a:lt1>
      <a:dk2>
        <a:srgbClr val="003030"/>
      </a:dk2>
      <a:lt2>
        <a:srgbClr val="00C1D3"/>
      </a:lt2>
      <a:accent1>
        <a:srgbClr val="005758"/>
      </a:accent1>
      <a:accent2>
        <a:srgbClr val="CCD814"/>
      </a:accent2>
      <a:accent3>
        <a:srgbClr val="00C1D3"/>
      </a:accent3>
      <a:accent4>
        <a:srgbClr val="888B8D"/>
      </a:accent4>
      <a:accent5>
        <a:srgbClr val="636669"/>
      </a:accent5>
      <a:accent6>
        <a:srgbClr val="003030"/>
      </a:accent6>
      <a:hlink>
        <a:srgbClr val="CCD814"/>
      </a:hlink>
      <a:folHlink>
        <a:srgbClr val="888B8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DSYNNEXPowerpointTemplate NEW 033122 (005)  -  Read-Only" id="{4DDB934C-7546-447B-8F7E-37D9A975F9EB}" vid="{5F0FE572-84E9-46FB-9BD0-B2597B5A1A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115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IBM Plex Sans</vt:lpstr>
      <vt:lpstr>Wingdings</vt:lpstr>
      <vt:lpstr>TD SYNNEX Corporate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Oller, James</dc:creator>
  <cp:lastModifiedBy>Oller, James</cp:lastModifiedBy>
  <cp:revision>4</cp:revision>
  <dcterms:created xsi:type="dcterms:W3CDTF">2024-03-26T17:44:27Z</dcterms:created>
  <dcterms:modified xsi:type="dcterms:W3CDTF">2024-04-04T14:23:30Z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a63304-6dc1-41cd-bc80-d6d31c0ce590_Enabled">
    <vt:lpwstr>true</vt:lpwstr>
  </property>
  <property fmtid="{D5CDD505-2E9C-101B-9397-08002B2CF9AE}" pid="3" name="MSIP_Label_00a63304-6dc1-41cd-bc80-d6d31c0ce590_SetDate">
    <vt:lpwstr>2024-03-26T17:45:04Z</vt:lpwstr>
  </property>
  <property fmtid="{D5CDD505-2E9C-101B-9397-08002B2CF9AE}" pid="4" name="MSIP_Label_00a63304-6dc1-41cd-bc80-d6d31c0ce590_Method">
    <vt:lpwstr>Privileged</vt:lpwstr>
  </property>
  <property fmtid="{D5CDD505-2E9C-101B-9397-08002B2CF9AE}" pid="5" name="MSIP_Label_00a63304-6dc1-41cd-bc80-d6d31c0ce590_Name">
    <vt:lpwstr>00a63304-6dc1-41cd-bc80-d6d31c0ce590</vt:lpwstr>
  </property>
  <property fmtid="{D5CDD505-2E9C-101B-9397-08002B2CF9AE}" pid="6" name="MSIP_Label_00a63304-6dc1-41cd-bc80-d6d31c0ce590_SiteId">
    <vt:lpwstr>7fe14ab6-8f5d-4139-84bf-cd8aed0ee6b9</vt:lpwstr>
  </property>
  <property fmtid="{D5CDD505-2E9C-101B-9397-08002B2CF9AE}" pid="7" name="MSIP_Label_00a63304-6dc1-41cd-bc80-d6d31c0ce590_ActionId">
    <vt:lpwstr>210ba799-d710-4a95-afaa-4d5476d11ab8</vt:lpwstr>
  </property>
  <property fmtid="{D5CDD505-2E9C-101B-9397-08002B2CF9AE}" pid="8" name="MSIP_Label_00a63304-6dc1-41cd-bc80-d6d31c0ce590_ContentBits">
    <vt:lpwstr>0</vt:lpwstr>
  </property>
</Properties>
</file>